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35"/>
  </p:notesMasterIdLst>
  <p:handoutMasterIdLst>
    <p:handoutMasterId r:id="rId36"/>
  </p:handoutMasterIdLst>
  <p:sldIdLst>
    <p:sldId id="272" r:id="rId3"/>
    <p:sldId id="262" r:id="rId4"/>
    <p:sldId id="269" r:id="rId5"/>
    <p:sldId id="1734" r:id="rId6"/>
    <p:sldId id="1736" r:id="rId7"/>
    <p:sldId id="1737" r:id="rId8"/>
    <p:sldId id="1738" r:id="rId9"/>
    <p:sldId id="1739" r:id="rId10"/>
    <p:sldId id="1740" r:id="rId11"/>
    <p:sldId id="1741" r:id="rId12"/>
    <p:sldId id="1742" r:id="rId13"/>
    <p:sldId id="1743" r:id="rId14"/>
    <p:sldId id="1744" r:id="rId15"/>
    <p:sldId id="1735" r:id="rId16"/>
    <p:sldId id="1724" r:id="rId17"/>
    <p:sldId id="1728" r:id="rId18"/>
    <p:sldId id="1745" r:id="rId19"/>
    <p:sldId id="1746" r:id="rId20"/>
    <p:sldId id="1747" r:id="rId21"/>
    <p:sldId id="1748" r:id="rId22"/>
    <p:sldId id="1749" r:id="rId23"/>
    <p:sldId id="1727" r:id="rId24"/>
    <p:sldId id="1729" r:id="rId25"/>
    <p:sldId id="1725" r:id="rId26"/>
    <p:sldId id="1730" r:id="rId27"/>
    <p:sldId id="1731" r:id="rId28"/>
    <p:sldId id="1732" r:id="rId29"/>
    <p:sldId id="1733" r:id="rId30"/>
    <p:sldId id="1726" r:id="rId31"/>
    <p:sldId id="1750" r:id="rId32"/>
    <p:sldId id="1751" r:id="rId33"/>
    <p:sldId id="275" r:id="rId34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 autoAdjust="0"/>
    <p:restoredTop sz="94289" autoAdjust="0"/>
  </p:normalViewPr>
  <p:slideViewPr>
    <p:cSldViewPr snapToGrid="0" showGuides="1">
      <p:cViewPr varScale="1">
        <p:scale>
          <a:sx n="81" d="100"/>
          <a:sy n="81" d="100"/>
        </p:scale>
        <p:origin x="667" y="53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57BA57AA-0245-4C19-883C-04CF12107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9862" y="2602227"/>
            <a:ext cx="6568196" cy="1060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4400" dirty="0"/>
              <a:t>AI Group Project Presentation</a:t>
            </a:r>
            <a:endParaRPr lang="zh-CN" altLang="en-US" sz="4400" dirty="0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CC85D74C-8DF8-4C88-900D-1AF0872B2B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58429" y="4470581"/>
            <a:ext cx="6491063" cy="598488"/>
          </a:xfrm>
        </p:spPr>
        <p:txBody>
          <a:bodyPr/>
          <a:lstStyle/>
          <a:p>
            <a:r>
              <a:rPr lang="en-US" altLang="zh-CN" dirty="0"/>
              <a:t>AI Group 18: </a:t>
            </a:r>
            <a:r>
              <a:rPr lang="zh-CN" altLang="en-US" dirty="0"/>
              <a:t>魏龙轩 汤志豪 陈泽越 徐薪</a:t>
            </a:r>
          </a:p>
        </p:txBody>
      </p:sp>
      <p:pic>
        <p:nvPicPr>
          <p:cNvPr id="33" name="图片占位符 32" descr="图片包含 户外, 地面, 天空, 建筑物&#10;&#10;自动生成的说明">
            <a:extLst>
              <a:ext uri="{FF2B5EF4-FFF2-40B4-BE49-F238E27FC236}">
                <a16:creationId xmlns:a16="http://schemas.microsoft.com/office/drawing/2014/main" id="{F388417C-463F-4AAD-B8CE-B3D41B61A4F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b="69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0117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406852" cy="598488"/>
          </a:xfrm>
        </p:spPr>
        <p:txBody>
          <a:bodyPr/>
          <a:lstStyle/>
          <a:p>
            <a:r>
              <a:rPr lang="en-US" altLang="zh-CN" dirty="0"/>
              <a:t>Baseline3</a:t>
            </a:r>
            <a:r>
              <a:rPr lang="zh-CN" altLang="en-US" dirty="0"/>
              <a:t>：</a:t>
            </a:r>
            <a:r>
              <a:rPr lang="en-US" altLang="zh-CN" dirty="0"/>
              <a:t>Imitation Learning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64029" y="1561634"/>
            <a:ext cx="8694263" cy="100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输入处理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			(20,32,32)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地图状态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0B35BB-2C27-4AC6-8D0C-F906940C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360" y="2718881"/>
            <a:ext cx="3038662" cy="25468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94EC641-DB3A-4C08-A9AD-DF9A9C962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83" y="2195199"/>
            <a:ext cx="3038662" cy="3903976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399013F1-65A4-41DA-BCDC-694014412DE8}"/>
              </a:ext>
            </a:extLst>
          </p:cNvPr>
          <p:cNvSpPr/>
          <p:nvPr/>
        </p:nvSpPr>
        <p:spPr>
          <a:xfrm>
            <a:off x="5278777" y="3271770"/>
            <a:ext cx="1619964" cy="122221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561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406852" cy="598488"/>
          </a:xfrm>
        </p:spPr>
        <p:txBody>
          <a:bodyPr/>
          <a:lstStyle/>
          <a:p>
            <a:r>
              <a:rPr lang="en-US" altLang="zh-CN" dirty="0"/>
              <a:t>Baseline3</a:t>
            </a:r>
            <a:r>
              <a:rPr lang="zh-CN" altLang="en-US" dirty="0"/>
              <a:t>：</a:t>
            </a:r>
            <a:r>
              <a:rPr lang="en-US" altLang="zh-CN" dirty="0"/>
              <a:t>Imitation Learning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562305" y="1866777"/>
            <a:ext cx="8694263" cy="330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全连接神经网络处理图像的</a:t>
            </a:r>
            <a:r>
              <a:rPr lang="zh-CN" altLang="en-US" sz="2400" b="1" dirty="0">
                <a:solidFill>
                  <a:srgbClr val="C00000"/>
                </a:solidFill>
              </a:rPr>
              <a:t>缺点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将图像展开为向量会丢失空间信息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参数过多效率低下，训练困难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大量的参数也很快会导致网络过拟合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游戏状态类似图像处理，选择</a:t>
            </a:r>
            <a:r>
              <a:rPr lang="zh-CN" altLang="en-US" sz="2400" b="1" dirty="0">
                <a:solidFill>
                  <a:srgbClr val="C00000"/>
                </a:solidFill>
              </a:rPr>
              <a:t>卷积神经网络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904E1B-99D2-45B0-A7DB-122956837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108" y="2247263"/>
            <a:ext cx="3038662" cy="254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98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406852" cy="598488"/>
          </a:xfrm>
        </p:spPr>
        <p:txBody>
          <a:bodyPr/>
          <a:lstStyle/>
          <a:p>
            <a:r>
              <a:rPr lang="en-US" altLang="zh-CN" dirty="0"/>
              <a:t>Baseline3</a:t>
            </a:r>
            <a:r>
              <a:rPr lang="zh-CN" altLang="en-US" dirty="0"/>
              <a:t>：</a:t>
            </a:r>
            <a:r>
              <a:rPr lang="en-US" altLang="zh-CN" dirty="0"/>
              <a:t>Imitation Learning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581094" y="1874024"/>
            <a:ext cx="8694263" cy="1562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卷积神经网络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(CNN)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卷积神经网络（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Convolutional Neural Networks, CNN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）是一类包含卷积计算且具有深度结构的前馈神经网络。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2396FC4-ACB8-4838-AEF5-EBF2BABD9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225" y="3607281"/>
            <a:ext cx="68580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50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406852" cy="598488"/>
          </a:xfrm>
        </p:spPr>
        <p:txBody>
          <a:bodyPr/>
          <a:lstStyle/>
          <a:p>
            <a:r>
              <a:rPr lang="en-US" altLang="zh-CN" dirty="0"/>
              <a:t>Baseline3</a:t>
            </a:r>
            <a:r>
              <a:rPr lang="zh-CN" altLang="en-US" dirty="0"/>
              <a:t>：</a:t>
            </a:r>
            <a:r>
              <a:rPr lang="en-US" altLang="zh-CN" dirty="0"/>
              <a:t>Imitation Learning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099308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123320" y="114996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596885" y="1057096"/>
            <a:ext cx="9598055" cy="204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搭建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将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个特征首先转化为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个通道和一个卷积层，其后是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层用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3×3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过滤器的卷积层，跳过连接和批标准化，用全连接层在单位和城市的坐标上对特征进行预测，可能行动有四个方向的运动以及建造城市五种。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908934" y="483434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2BB476B-0993-48E6-A784-E7BC01FD8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740" y="3089919"/>
            <a:ext cx="87153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57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406852" cy="598488"/>
          </a:xfrm>
        </p:spPr>
        <p:txBody>
          <a:bodyPr/>
          <a:lstStyle/>
          <a:p>
            <a:r>
              <a:rPr lang="en-US" altLang="zh-CN" dirty="0"/>
              <a:t>Baseline3</a:t>
            </a:r>
            <a:r>
              <a:rPr lang="zh-CN" altLang="en-US" dirty="0"/>
              <a:t>：</a:t>
            </a:r>
            <a:r>
              <a:rPr lang="en-US" altLang="zh-CN" dirty="0"/>
              <a:t>Imitation Learning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581094" y="1874024"/>
            <a:ext cx="9252699" cy="1562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训练过程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将每轮数据集按测试集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10%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的比重划分训练集和测试集。模型训练完毕后，即使以较小规模的数据集也能得到一个还不错的结果。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2AEC37-C4AA-4E44-BA76-31B4B8158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62" y="3804541"/>
            <a:ext cx="8987397" cy="99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9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b="1" dirty="0">
                <a:solidFill>
                  <a:schemeClr val="accent2"/>
                </a:solidFill>
              </a:rPr>
              <a:t>模型方法与代码实现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78EE8A-10D3-4230-B386-7D0189CDD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4962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41430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U-Net</a:t>
            </a:r>
            <a:r>
              <a:rPr lang="zh-CN" altLang="en-US" dirty="0"/>
              <a:t>简介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629632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6494569" y="173263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6626785" y="2451396"/>
            <a:ext cx="4626997" cy="244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实现了网络对输入的多尺度特征识别</a:t>
            </a:r>
            <a:endParaRPr lang="en-US" altLang="zh-CN" sz="2400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上采样部分融合特征提取部分的输出，将同尺度特征和大</a:t>
            </a:r>
            <a:r>
              <a:rPr lang="zh-CN" altLang="en-US" sz="2400" dirty="0">
                <a:solidFill>
                  <a:srgbClr val="333333"/>
                </a:solidFill>
                <a:latin typeface="open sans" panose="020B0606030504020204" pitchFamily="34" charset="0"/>
              </a:rPr>
              <a:t>尺度特征融合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4719FC17-A6C1-4F47-A880-D88DBD015A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98"/>
          <a:stretch/>
        </p:blipFill>
        <p:spPr>
          <a:xfrm>
            <a:off x="414306" y="1611035"/>
            <a:ext cx="5400373" cy="3627716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6330CFFA-7D23-463D-858A-28C0409257AD}"/>
              </a:ext>
            </a:extLst>
          </p:cNvPr>
          <p:cNvSpPr txBox="1"/>
          <p:nvPr/>
        </p:nvSpPr>
        <p:spPr>
          <a:xfrm>
            <a:off x="0" y="4635708"/>
            <a:ext cx="1609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特征提取部分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90F8FD6-DD3E-466D-881E-08DBCCEF10A7}"/>
              </a:ext>
            </a:extLst>
          </p:cNvPr>
          <p:cNvSpPr txBox="1"/>
          <p:nvPr/>
        </p:nvSpPr>
        <p:spPr>
          <a:xfrm>
            <a:off x="4487857" y="3355856"/>
            <a:ext cx="1326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上采样部分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8591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U-Net</a:t>
            </a:r>
            <a:r>
              <a:rPr lang="zh-CN" altLang="en-US" dirty="0"/>
              <a:t>基础卷积单元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901370" y="1824036"/>
            <a:ext cx="8694263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卷积层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正则化层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激活函数的双层结构：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93D9FC-12E4-4DCA-866C-3CC5EAF5B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66" y="2562660"/>
            <a:ext cx="8657070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U-Net</a:t>
            </a:r>
            <a:r>
              <a:rPr lang="zh-CN" altLang="en-US" dirty="0"/>
              <a:t>特征提取部分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25143" y="2216114"/>
            <a:ext cx="8694263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卷积层间加入池化层：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5A380C-7BBF-4F1C-BCA6-CD949CE41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85" y="2058062"/>
            <a:ext cx="5091621" cy="304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09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U-Net</a:t>
            </a:r>
            <a:r>
              <a:rPr lang="zh-CN" altLang="en-US" dirty="0"/>
              <a:t>上采样部分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25143" y="2216114"/>
            <a:ext cx="8694263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转置卷积和长连接：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DA1EEFD-2C55-4E19-861A-778883B79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181" y="1696160"/>
            <a:ext cx="5879135" cy="377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50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Baseline</a:t>
            </a:r>
            <a:r>
              <a:rPr lang="zh-CN" altLang="en-US" sz="2800" b="1" dirty="0">
                <a:solidFill>
                  <a:schemeClr val="accent2"/>
                </a:solidFill>
              </a:rPr>
              <a:t>比较与选择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模型方法与代码实现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其他模型尝试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排名情况与小组分工</a:t>
            </a:r>
          </a:p>
        </p:txBody>
      </p:sp>
    </p:spTree>
    <p:extLst>
      <p:ext uri="{BB962C8B-B14F-4D97-AF65-F5344CB8AC3E}">
        <p14:creationId xmlns:p14="http://schemas.microsoft.com/office/powerpoint/2010/main" val="1317321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781953" y="1605756"/>
            <a:ext cx="4600708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U-Net</a:t>
            </a:r>
            <a:r>
              <a:rPr lang="zh-CN" altLang="en-US" dirty="0"/>
              <a:t>整体构建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629632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6494569" y="173263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6864612" y="2850315"/>
            <a:ext cx="4626997" cy="100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设置各层的参数，完成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U-Net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的整体构建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D0BC847-9B3F-4911-85AB-D857D7E04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2" y="1605756"/>
            <a:ext cx="4600708" cy="36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1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AA15C42-8B53-449A-A911-2686C82E9037}"/>
              </a:ext>
            </a:extLst>
          </p:cNvPr>
          <p:cNvSpPr/>
          <p:nvPr/>
        </p:nvSpPr>
        <p:spPr>
          <a:xfrm>
            <a:off x="627600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U-Net</a:t>
            </a:r>
            <a:r>
              <a:rPr lang="zh-CN" altLang="en-US" dirty="0"/>
              <a:t>其他改进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E57E44E-7BFD-4EC9-9432-9C3641C7BD98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54932-8329-4222-B054-D6EC7036375E}"/>
              </a:ext>
            </a:extLst>
          </p:cNvPr>
          <p:cNvSpPr txBox="1"/>
          <p:nvPr/>
        </p:nvSpPr>
        <p:spPr>
          <a:xfrm>
            <a:off x="1562171" y="2405963"/>
            <a:ext cx="3894607" cy="204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增大数据集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获取到高分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agent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的对局记录，并从中精心挑选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600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场组成我们所用的数据集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800403-78E5-457E-995C-6E55E2040E71}"/>
              </a:ext>
            </a:extLst>
          </p:cNvPr>
          <p:cNvSpPr txBox="1"/>
          <p:nvPr/>
        </p:nvSpPr>
        <p:spPr>
          <a:xfrm>
            <a:off x="6762821" y="2409169"/>
            <a:ext cx="3894607" cy="204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调整超参数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动态调整了学习率，使其随着学习过程不断下降。 </a:t>
            </a: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671FE447-1135-43CF-B090-5E3386D7438C}"/>
              </a:ext>
            </a:extLst>
          </p:cNvPr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>
            <a:extLst>
              <a:ext uri="{FF2B5EF4-FFF2-40B4-BE49-F238E27FC236}">
                <a16:creationId xmlns:a16="http://schemas.microsoft.com/office/drawing/2014/main" id="{C140415A-D6BA-48C6-9E63-FB0DD4AAD1FB}"/>
              </a:ext>
            </a:extLst>
          </p:cNvPr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24235A02-8E3C-4B4F-99B0-490E3FF57A0F}"/>
              </a:ext>
            </a:extLst>
          </p:cNvPr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7979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Unet</a:t>
            </a:r>
            <a:r>
              <a:rPr lang="zh-CN" altLang="en-US" dirty="0"/>
              <a:t>优化尝试：</a:t>
            </a:r>
            <a:r>
              <a:rPr lang="en-US" altLang="zh-CN" dirty="0"/>
              <a:t>Map</a:t>
            </a:r>
            <a:r>
              <a:rPr lang="zh-CN" altLang="en-US" dirty="0"/>
              <a:t>旋转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25143" y="1945083"/>
            <a:ext cx="8694263" cy="10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东西南北移动等价，利用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旋转将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维的输出张量降至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维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维张量整合成一个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维张量，并与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actions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971C06-6964-41E7-BEA6-AE19776B9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11" y="2947665"/>
            <a:ext cx="8033925" cy="265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01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AA15C42-8B53-449A-A911-2686C82E9037}"/>
              </a:ext>
            </a:extLst>
          </p:cNvPr>
          <p:cNvSpPr/>
          <p:nvPr/>
        </p:nvSpPr>
        <p:spPr>
          <a:xfrm>
            <a:off x="627600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Unet</a:t>
            </a:r>
            <a:r>
              <a:rPr lang="zh-CN" altLang="en-US" dirty="0"/>
              <a:t>优化尝试：</a:t>
            </a:r>
            <a:r>
              <a:rPr lang="en-US" altLang="zh-CN" dirty="0"/>
              <a:t>Global</a:t>
            </a:r>
            <a:r>
              <a:rPr lang="zh-CN" altLang="en-US" dirty="0"/>
              <a:t>提取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E57E44E-7BFD-4EC9-9432-9C3641C7BD98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54932-8329-4222-B054-D6EC7036375E}"/>
              </a:ext>
            </a:extLst>
          </p:cNvPr>
          <p:cNvSpPr txBox="1"/>
          <p:nvPr/>
        </p:nvSpPr>
        <p:spPr>
          <a:xfrm>
            <a:off x="1725143" y="1945083"/>
            <a:ext cx="4064036" cy="85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make_input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函数输出从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维变为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维外加一个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4×4×4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global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数组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800403-78E5-457E-995C-6E55E2040E71}"/>
              </a:ext>
            </a:extLst>
          </p:cNvPr>
          <p:cNvSpPr txBox="1"/>
          <p:nvPr/>
        </p:nvSpPr>
        <p:spPr>
          <a:xfrm>
            <a:off x="6864612" y="1950864"/>
            <a:ext cx="3894607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Unet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模型中需要将两个张量连接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671FE447-1135-43CF-B090-5E3386D7438C}"/>
              </a:ext>
            </a:extLst>
          </p:cNvPr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>
            <a:extLst>
              <a:ext uri="{FF2B5EF4-FFF2-40B4-BE49-F238E27FC236}">
                <a16:creationId xmlns:a16="http://schemas.microsoft.com/office/drawing/2014/main" id="{C140415A-D6BA-48C6-9E63-FB0DD4AAD1FB}"/>
              </a:ext>
            </a:extLst>
          </p:cNvPr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24235A02-8E3C-4B4F-99B0-490E3FF57A0F}"/>
              </a:ext>
            </a:extLst>
          </p:cNvPr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AFBE3B-0ED1-4D04-BBA0-F88D27BDB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50" y="2918923"/>
            <a:ext cx="3549531" cy="5757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3FEFD3-1E5F-4E61-B7A5-770438CBB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68" y="3471957"/>
            <a:ext cx="4872885" cy="8141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F1C9DA5-C824-444C-BDC7-85835ACAA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50" y="4919611"/>
            <a:ext cx="2594142" cy="22557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CDA00DA-8ABD-42FA-AC60-F13D8DAB1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50" y="4286071"/>
            <a:ext cx="3929287" cy="67192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2709ECE-64D0-4513-9BE0-7C0C40AC0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24" y="2957706"/>
            <a:ext cx="4152381" cy="1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81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b="1" dirty="0">
                <a:solidFill>
                  <a:schemeClr val="accent2"/>
                </a:solidFill>
              </a:rPr>
              <a:t>其他模型尝试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03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78EE8A-10D3-4230-B386-7D0189CDD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394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GAN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453516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F07B07-79FA-4D9C-808C-7F26EEB17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54" y="1971104"/>
            <a:ext cx="7308213" cy="3223539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37F6F0F-3C14-4D42-8A23-68FC1BBDFA3E}"/>
              </a:ext>
            </a:extLst>
          </p:cNvPr>
          <p:cNvSpPr/>
          <p:nvPr/>
        </p:nvSpPr>
        <p:spPr>
          <a:xfrm>
            <a:off x="3374797" y="5046357"/>
            <a:ext cx="923826" cy="4923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分类器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25FCFFF-BD83-4509-A462-5E78CEBD1F81}"/>
              </a:ext>
            </a:extLst>
          </p:cNvPr>
          <p:cNvSpPr/>
          <p:nvPr/>
        </p:nvSpPr>
        <p:spPr>
          <a:xfrm>
            <a:off x="4844807" y="5044596"/>
            <a:ext cx="1376884" cy="4923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特征提取器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2614DCA0-8735-4BF9-A71D-09090DA6BFB3}"/>
              </a:ext>
            </a:extLst>
          </p:cNvPr>
          <p:cNvSpPr/>
          <p:nvPr/>
        </p:nvSpPr>
        <p:spPr>
          <a:xfrm>
            <a:off x="4354142" y="5201661"/>
            <a:ext cx="367645" cy="194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3D4AF3B-818E-4701-9572-F15486A92318}"/>
              </a:ext>
            </a:extLst>
          </p:cNvPr>
          <p:cNvSpPr/>
          <p:nvPr/>
        </p:nvSpPr>
        <p:spPr>
          <a:xfrm>
            <a:off x="5974451" y="1971104"/>
            <a:ext cx="1376884" cy="4923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特征提取器</a:t>
            </a:r>
          </a:p>
        </p:txBody>
      </p:sp>
      <p:sp>
        <p:nvSpPr>
          <p:cNvPr id="18" name="箭头: 上 17">
            <a:extLst>
              <a:ext uri="{FF2B5EF4-FFF2-40B4-BE49-F238E27FC236}">
                <a16:creationId xmlns:a16="http://schemas.microsoft.com/office/drawing/2014/main" id="{EA6FEDB6-8577-49FA-85EC-2AD0DB09C5F6}"/>
              </a:ext>
            </a:extLst>
          </p:cNvPr>
          <p:cNvSpPr/>
          <p:nvPr/>
        </p:nvSpPr>
        <p:spPr>
          <a:xfrm>
            <a:off x="6546915" y="2526584"/>
            <a:ext cx="235671" cy="5938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323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GAN</a:t>
            </a:r>
            <a:r>
              <a:rPr lang="zh-CN" altLang="en-US" dirty="0"/>
              <a:t>的缺点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81636" y="1824036"/>
            <a:ext cx="10071620" cy="3562747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90084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25143" y="2235200"/>
            <a:ext cx="8694263" cy="1562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GAN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模型的缺点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难以训练，它要求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Generator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和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Discriminator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之间需要很好地同步和相当的实力，否则模型可能会出现无法收敛的情况。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56536" y="4885532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C28366-CCAE-454E-A91D-FA968791C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259" y="3924840"/>
            <a:ext cx="7089655" cy="105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AA15C42-8B53-449A-A911-2686C82E9037}"/>
              </a:ext>
            </a:extLst>
          </p:cNvPr>
          <p:cNvSpPr/>
          <p:nvPr/>
        </p:nvSpPr>
        <p:spPr>
          <a:xfrm>
            <a:off x="627600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Resnet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4514A2-C7E6-4781-8BA1-F0396B88D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E57E44E-7BFD-4EC9-9432-9C3641C7BD98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54932-8329-4222-B054-D6EC7036375E}"/>
              </a:ext>
            </a:extLst>
          </p:cNvPr>
          <p:cNvSpPr txBox="1"/>
          <p:nvPr/>
        </p:nvSpPr>
        <p:spPr>
          <a:xfrm>
            <a:off x="1725143" y="2235200"/>
            <a:ext cx="3894607" cy="3005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模型提出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400" b="0" i="0" dirty="0">
                <a:solidFill>
                  <a:srgbClr val="24292E"/>
                </a:solidFill>
                <a:effectLst/>
                <a:latin typeface="-apple-system"/>
              </a:rPr>
              <a:t>深层神经网络难以实现恒等变换</a:t>
            </a:r>
            <a:endParaRPr lang="en-US" altLang="zh-CN" sz="24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400" dirty="0">
                <a:solidFill>
                  <a:srgbClr val="24292E"/>
                </a:solidFill>
                <a:latin typeface="-apple-system"/>
              </a:rPr>
              <a:t>引入</a:t>
            </a:r>
            <a:r>
              <a:rPr lang="zh-CN" altLang="en-US" sz="2400" b="0" i="0" dirty="0">
                <a:solidFill>
                  <a:srgbClr val="24292E"/>
                </a:solidFill>
                <a:effectLst/>
                <a:latin typeface="-apple-system"/>
              </a:rPr>
              <a:t>快捷连接分支</a:t>
            </a:r>
            <a:endParaRPr lang="en-US" altLang="zh-CN" sz="24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400" dirty="0">
                <a:solidFill>
                  <a:srgbClr val="24292E"/>
                </a:solidFill>
                <a:latin typeface="-apple-system"/>
              </a:rPr>
              <a:t>求解恒等变换→</a:t>
            </a:r>
            <a:r>
              <a:rPr lang="zh-CN" altLang="en-US" sz="2400" b="0" i="0" dirty="0">
                <a:solidFill>
                  <a:srgbClr val="24292E"/>
                </a:solidFill>
                <a:effectLst/>
                <a:latin typeface="-apple-system"/>
              </a:rPr>
              <a:t>求解残差映射函数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800403-78E5-457E-995C-6E55E2040E71}"/>
              </a:ext>
            </a:extLst>
          </p:cNvPr>
          <p:cNvSpPr txBox="1"/>
          <p:nvPr/>
        </p:nvSpPr>
        <p:spPr>
          <a:xfrm>
            <a:off x="6762821" y="2235200"/>
            <a:ext cx="3894607" cy="1082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基本结构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671FE447-1135-43CF-B090-5E3386D7438C}"/>
              </a:ext>
            </a:extLst>
          </p:cNvPr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>
            <a:extLst>
              <a:ext uri="{FF2B5EF4-FFF2-40B4-BE49-F238E27FC236}">
                <a16:creationId xmlns:a16="http://schemas.microsoft.com/office/drawing/2014/main" id="{C140415A-D6BA-48C6-9E63-FB0DD4AAD1FB}"/>
              </a:ext>
            </a:extLst>
          </p:cNvPr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24235A02-8E3C-4B4F-99B0-490E3FF57A0F}"/>
              </a:ext>
            </a:extLst>
          </p:cNvPr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618E82-1113-4BE7-B940-8F2F4534A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824" y="2990098"/>
            <a:ext cx="3808430" cy="21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4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Resnet</a:t>
            </a:r>
            <a:r>
              <a:rPr lang="zh-CN" altLang="en-US" dirty="0"/>
              <a:t>网络架构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443146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93143" y="564791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F95C24-15C0-4F85-BC70-086B6F198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143" y="1901793"/>
            <a:ext cx="9051415" cy="39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08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b="1" dirty="0">
                <a:solidFill>
                  <a:schemeClr val="accent2"/>
                </a:solidFill>
              </a:rPr>
              <a:t>排名情况与小组分工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04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78EE8A-10D3-4230-B386-7D0189CDD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45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000" b="1" dirty="0">
                <a:solidFill>
                  <a:schemeClr val="accent2"/>
                </a:solidFill>
              </a:rPr>
              <a:t>Baseline</a:t>
            </a:r>
            <a:r>
              <a:rPr lang="zh-CN" altLang="en-US" sz="4000" b="1" dirty="0">
                <a:solidFill>
                  <a:schemeClr val="accent2"/>
                </a:solidFill>
              </a:rPr>
              <a:t>比较与选择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78EE8A-10D3-4230-B386-7D0189CDDF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3377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排名情况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25143" y="2235200"/>
            <a:ext cx="8694263" cy="52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在起起伏伏中，最后的结果：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FDB79A-00E5-4D49-83B1-371AE1819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89" y="3206738"/>
            <a:ext cx="9087317" cy="4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19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小组分工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649729" y="2184670"/>
            <a:ext cx="8694263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魏龙轩：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U-Net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代码编写调试，尝试了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旋转和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Global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提取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汤志豪：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U-Net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的模型实现，数据集的获取与处理，超参数调整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陈泽越：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baseline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分析比较，参与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旋转改进尝试，代码调试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徐薪：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Resnet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实验报告和展示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由本组成员共同完成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2162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74ED3E-DC16-4907-A2BD-F614B3B28D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841958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406852" cy="598488"/>
          </a:xfrm>
        </p:spPr>
        <p:txBody>
          <a:bodyPr/>
          <a:lstStyle/>
          <a:p>
            <a:r>
              <a:rPr lang="en-US" altLang="zh-CN" dirty="0"/>
              <a:t>Baseline1</a:t>
            </a:r>
            <a:r>
              <a:rPr lang="zh-CN" altLang="en-US" dirty="0"/>
              <a:t>：</a:t>
            </a:r>
            <a:r>
              <a:rPr lang="en-US" altLang="zh-CN" dirty="0"/>
              <a:t>Reinforcement Learning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581094" y="1874024"/>
            <a:ext cx="9423021" cy="3002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Q Network (DQN)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DQN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是一种融合了神经网络和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Q-Learning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的强化学习方法。随着问题愈发复杂，状态愈发繁多，传统表格形式的强化学习陷入瓶颈，我们无法存储每个状态下每个行为的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值。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DQN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通过神经网络生成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值或是直接输出所有的动作值，然后按照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Q-Learning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的原则直接选择拥有最大值的动作。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20036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406852" cy="598488"/>
          </a:xfrm>
        </p:spPr>
        <p:txBody>
          <a:bodyPr/>
          <a:lstStyle/>
          <a:p>
            <a:r>
              <a:rPr lang="en-US" altLang="zh-CN" dirty="0"/>
              <a:t>Baseline1</a:t>
            </a:r>
            <a:r>
              <a:rPr lang="zh-CN" altLang="en-US" dirty="0"/>
              <a:t>：</a:t>
            </a:r>
            <a:r>
              <a:rPr lang="en-US" altLang="zh-CN" dirty="0"/>
              <a:t>Reinforcement Learning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099308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151370" y="1178141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624935" y="1028807"/>
            <a:ext cx="9423021" cy="108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搭建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DQN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Keras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搭建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DQN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网络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93143" y="483434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4ADC3D-F21E-4169-9E93-1E1878689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28" y="2181399"/>
            <a:ext cx="7277622" cy="404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73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406852" cy="598488"/>
          </a:xfrm>
        </p:spPr>
        <p:txBody>
          <a:bodyPr/>
          <a:lstStyle/>
          <a:p>
            <a:r>
              <a:rPr lang="en-US" altLang="zh-CN" dirty="0"/>
              <a:t>Baseline1</a:t>
            </a:r>
            <a:r>
              <a:rPr lang="zh-CN" altLang="en-US" dirty="0"/>
              <a:t>：</a:t>
            </a:r>
            <a:r>
              <a:rPr lang="en-US" altLang="zh-CN" dirty="0"/>
              <a:t>Reinforcement Learning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581094" y="1874024"/>
            <a:ext cx="9423021" cy="2522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Q-Learning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Q-learning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是一种非政策性强化学习算法，它试图找到在当前状态下采取的最佳行动。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Q-Learning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函数从当前政策之外的行动中学习，比如采取随机行动，因此不需要政策。更具体地说，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Q-Learning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寻求学习一个使总奖励最大化的政策。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F68AFC-37E5-45DB-8F35-A8E5E18EC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14" y="4316336"/>
            <a:ext cx="6938689" cy="12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31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406852" cy="598488"/>
          </a:xfrm>
        </p:spPr>
        <p:txBody>
          <a:bodyPr/>
          <a:lstStyle/>
          <a:p>
            <a:r>
              <a:rPr lang="en-US" altLang="zh-CN" dirty="0"/>
              <a:t>Baseline2</a:t>
            </a:r>
            <a:r>
              <a:rPr lang="zh-CN" altLang="en-US" dirty="0"/>
              <a:t>：</a:t>
            </a:r>
            <a:r>
              <a:rPr lang="en-US" altLang="zh-CN" dirty="0"/>
              <a:t>Working Title Bot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60190" y="161852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643725" y="1757975"/>
            <a:ext cx="9252699" cy="3156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顶层逻辑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城市根据研究水平和是否可以建立更多的单位做出行动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做任务规划，每个任务都有一个目标位置和可选的行动，其受游戏规则制约以及启发函数启发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最后是行动选择，反复尝试移动每一个特工，直到不能再做任何行动，倘若单元已在目标位置则执行目标行动。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C16673-7F4D-4DF4-AACE-5081A51AD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705" y="4969465"/>
            <a:ext cx="7700956" cy="97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84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406852" cy="598488"/>
          </a:xfrm>
        </p:spPr>
        <p:txBody>
          <a:bodyPr/>
          <a:lstStyle/>
          <a:p>
            <a:r>
              <a:rPr lang="en-US" altLang="zh-CN" dirty="0"/>
              <a:t>Baseline2</a:t>
            </a:r>
            <a:r>
              <a:rPr lang="zh-CN" altLang="en-US" dirty="0"/>
              <a:t>：</a:t>
            </a:r>
            <a:r>
              <a:rPr lang="en-US" altLang="zh-CN" dirty="0"/>
              <a:t>Working Title Bot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985218" y="902484"/>
            <a:ext cx="10356230" cy="4926709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075351" y="102880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548916" y="1063055"/>
            <a:ext cx="9488085" cy="459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采用策略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破坏性策略。对于用木材建造的城市，我们并不真的需要在夜间维持它们。这是因为建造一个城砖只需要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个资源，而维持城砖过夜需要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个燃料，也就是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个木材。然而，这可能会随着游戏的更新而改变。这允许使用快速制造许多单元，像蝗虫群一样破坏棋盘。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鼓励棋盘探索。我们希望单位能够探索并支配棋盘。因此若单位是空的或有大量的木头，它将倾向于探索一个遥远的地方。但并不总是倾向于远处的位置，如果代理人是孤独的，它就在本地探索。</a:t>
            </a: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14585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406852" cy="598488"/>
          </a:xfrm>
        </p:spPr>
        <p:txBody>
          <a:bodyPr/>
          <a:lstStyle/>
          <a:p>
            <a:r>
              <a:rPr lang="en-US" altLang="zh-CN" dirty="0"/>
              <a:t>Baseline3</a:t>
            </a:r>
            <a:r>
              <a:rPr lang="zh-CN" altLang="en-US" dirty="0"/>
              <a:t>：</a:t>
            </a:r>
            <a:r>
              <a:rPr lang="en-US" altLang="zh-CN" dirty="0"/>
              <a:t>Imitation Learning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107529" y="1549911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182013" y="1693908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26B569-29BD-45FA-B041-68D15E4ECCCD}"/>
              </a:ext>
            </a:extLst>
          </p:cNvPr>
          <p:cNvSpPr txBox="1"/>
          <p:nvPr/>
        </p:nvSpPr>
        <p:spPr>
          <a:xfrm>
            <a:off x="1719949" y="1693908"/>
            <a:ext cx="8846780" cy="204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模仿学习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(Imitation Learning)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模仿学习是指从范例中学习，把状态作为特征，动作作为标签进行分类或回归的学习从而得到最优策略模型。模型训练目标为使模型生成的状态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动作轨迹分布与输入的轨迹分布相匹配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925321" y="5232101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E62F61-02C4-49E3-A06E-29AC623FA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843"/>
          <a:stretch/>
        </p:blipFill>
        <p:spPr>
          <a:xfrm>
            <a:off x="1817947" y="3772492"/>
            <a:ext cx="8467725" cy="20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4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3878</TotalTime>
  <Words>1081</Words>
  <Application>Microsoft Office PowerPoint</Application>
  <PresentationFormat>宽屏</PresentationFormat>
  <Paragraphs>107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-apple-system</vt:lpstr>
      <vt:lpstr>等线</vt:lpstr>
      <vt:lpstr>微软雅黑</vt:lpstr>
      <vt:lpstr>Arial</vt:lpstr>
      <vt:lpstr>Calibri</vt:lpstr>
      <vt:lpstr>Century Gothic</vt:lpstr>
      <vt:lpstr>open sans</vt:lpstr>
      <vt:lpstr>Segoe UI</vt:lpstr>
      <vt:lpstr>Segoe UI Light</vt:lpstr>
      <vt:lpstr>Office 主题​​</vt:lpstr>
      <vt:lpstr>1_OfficePLUS</vt:lpstr>
      <vt:lpstr>AI Group Project Presentation</vt:lpstr>
      <vt:lpstr>PowerPoint 演示文稿</vt:lpstr>
      <vt:lpstr>Baseline比较与选择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模型方法与代码实现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其他模型尝试</vt:lpstr>
      <vt:lpstr>PowerPoint 演示文稿</vt:lpstr>
      <vt:lpstr>PowerPoint 演示文稿</vt:lpstr>
      <vt:lpstr>PowerPoint 演示文稿</vt:lpstr>
      <vt:lpstr>PowerPoint 演示文稿</vt:lpstr>
      <vt:lpstr>排名情况与小组分工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汤 志豪</cp:lastModifiedBy>
  <cp:revision>137</cp:revision>
  <dcterms:created xsi:type="dcterms:W3CDTF">2019-01-23T14:14:04Z</dcterms:created>
  <dcterms:modified xsi:type="dcterms:W3CDTF">2021-12-28T12:32:08Z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